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99"/>
  </p:notesMasterIdLst>
  <p:sldIdLst>
    <p:sldId id="365" r:id="rId3"/>
    <p:sldId id="390" r:id="rId4"/>
    <p:sldId id="694" r:id="rId5"/>
    <p:sldId id="592" r:id="rId6"/>
    <p:sldId id="593" r:id="rId7"/>
    <p:sldId id="594" r:id="rId8"/>
    <p:sldId id="597" r:id="rId9"/>
    <p:sldId id="599" r:id="rId10"/>
    <p:sldId id="598" r:id="rId11"/>
    <p:sldId id="600" r:id="rId12"/>
    <p:sldId id="604" r:id="rId13"/>
    <p:sldId id="605" r:id="rId14"/>
    <p:sldId id="606" r:id="rId15"/>
    <p:sldId id="607" r:id="rId16"/>
    <p:sldId id="611" r:id="rId17"/>
    <p:sldId id="609" r:id="rId18"/>
    <p:sldId id="617" r:id="rId19"/>
    <p:sldId id="610" r:id="rId20"/>
    <p:sldId id="642" r:id="rId21"/>
    <p:sldId id="695" r:id="rId22"/>
    <p:sldId id="644" r:id="rId23"/>
    <p:sldId id="650" r:id="rId24"/>
    <p:sldId id="653" r:id="rId25"/>
    <p:sldId id="652" r:id="rId26"/>
    <p:sldId id="654" r:id="rId27"/>
    <p:sldId id="655" r:id="rId28"/>
    <p:sldId id="656" r:id="rId29"/>
    <p:sldId id="682" r:id="rId30"/>
    <p:sldId id="657" r:id="rId31"/>
    <p:sldId id="660" r:id="rId32"/>
    <p:sldId id="661" r:id="rId33"/>
    <p:sldId id="658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6" r:id="rId44"/>
    <p:sldId id="664" r:id="rId45"/>
    <p:sldId id="659" r:id="rId46"/>
    <p:sldId id="665" r:id="rId47"/>
    <p:sldId id="666" r:id="rId48"/>
    <p:sldId id="667" r:id="rId49"/>
    <p:sldId id="668" r:id="rId50"/>
    <p:sldId id="672" r:id="rId51"/>
    <p:sldId id="673" r:id="rId52"/>
    <p:sldId id="674" r:id="rId53"/>
    <p:sldId id="676" r:id="rId54"/>
    <p:sldId id="677" r:id="rId55"/>
    <p:sldId id="678" r:id="rId56"/>
    <p:sldId id="675" r:id="rId57"/>
    <p:sldId id="669" r:id="rId58"/>
    <p:sldId id="670" r:id="rId59"/>
    <p:sldId id="671" r:id="rId60"/>
    <p:sldId id="680" r:id="rId61"/>
    <p:sldId id="681" r:id="rId62"/>
    <p:sldId id="679" r:id="rId63"/>
    <p:sldId id="648" r:id="rId64"/>
    <p:sldId id="697" r:id="rId65"/>
    <p:sldId id="643" r:id="rId66"/>
    <p:sldId id="698" r:id="rId67"/>
    <p:sldId id="700" r:id="rId68"/>
    <p:sldId id="395" r:id="rId69"/>
    <p:sldId id="584" r:id="rId70"/>
    <p:sldId id="618" r:id="rId71"/>
    <p:sldId id="391" r:id="rId72"/>
    <p:sldId id="627" r:id="rId73"/>
    <p:sldId id="396" r:id="rId74"/>
    <p:sldId id="622" r:id="rId75"/>
    <p:sldId id="624" r:id="rId76"/>
    <p:sldId id="585" r:id="rId77"/>
    <p:sldId id="623" r:id="rId78"/>
    <p:sldId id="626" r:id="rId79"/>
    <p:sldId id="636" r:id="rId80"/>
    <p:sldId id="637" r:id="rId81"/>
    <p:sldId id="394" r:id="rId82"/>
    <p:sldId id="629" r:id="rId83"/>
    <p:sldId id="630" r:id="rId84"/>
    <p:sldId id="631" r:id="rId85"/>
    <p:sldId id="635" r:id="rId86"/>
    <p:sldId id="633" r:id="rId87"/>
    <p:sldId id="634" r:id="rId88"/>
    <p:sldId id="392" r:id="rId89"/>
    <p:sldId id="393" r:id="rId90"/>
    <p:sldId id="323" r:id="rId91"/>
    <p:sldId id="590" r:id="rId92"/>
    <p:sldId id="701" r:id="rId93"/>
    <p:sldId id="702" r:id="rId94"/>
    <p:sldId id="699" r:id="rId95"/>
    <p:sldId id="703" r:id="rId96"/>
    <p:sldId id="704" r:id="rId97"/>
    <p:sldId id="328" r:id="rId9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0F6"/>
    <a:srgbClr val="66005C"/>
    <a:srgbClr val="FF7E79"/>
    <a:srgbClr val="EAEFF7"/>
    <a:srgbClr val="EBF0F7"/>
    <a:srgbClr val="E2E2E2"/>
    <a:srgbClr val="B330D4"/>
    <a:srgbClr val="BD3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76044" autoAdjust="0"/>
  </p:normalViewPr>
  <p:slideViewPr>
    <p:cSldViewPr snapToGrid="0" snapToObjects="1">
      <p:cViewPr varScale="1">
        <p:scale>
          <a:sx n="87" d="100"/>
          <a:sy n="87" d="100"/>
        </p:scale>
        <p:origin x="19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/>
            </a:lvl1pPr>
          </a:lstStyle>
          <a:p>
            <a:pPr>
              <a:defRPr/>
            </a:pPr>
            <a:fld id="{EFA51185-30DC-254A-9DD6-8F7A8C8C9CE7}" type="datetimeFigureOut">
              <a:rPr lang="zh-CN" altLang="en-US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kumimoji="1" sz="1200"/>
            </a:lvl1pPr>
          </a:lstStyle>
          <a:p>
            <a:pPr>
              <a:defRPr/>
            </a:pPr>
            <a:fld id="{0B5B9210-A5D6-DF4A-BCF1-E487EA4C0D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50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85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0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834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796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44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671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726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39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71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54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3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46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768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两种更新方式 写</a:t>
            </a:r>
            <a:r>
              <a:rPr kumimoji="0" lang="en-US" altLang="zh-CN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d_1</a:t>
            </a:r>
            <a:r>
              <a:rPr kumimoji="0" lang="zh-CN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，常规更新和树状更新</a:t>
            </a:r>
            <a:endParaRPr kumimoji="0" lang="en-US" altLang="zh-CN" sz="12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r>
              <a:rPr lang="zh-CN" altLang="en-US" dirty="0"/>
              <a:t>常规更新：需要</a:t>
            </a:r>
            <a:r>
              <a:rPr lang="en-US" altLang="zh-CN" dirty="0"/>
              <a:t>d_1</a:t>
            </a:r>
            <a:r>
              <a:rPr lang="zh-CN" altLang="en-US" dirty="0"/>
              <a:t>广播其他节点</a:t>
            </a:r>
            <a:endParaRPr lang="en-US" altLang="zh-CN" dirty="0"/>
          </a:p>
          <a:p>
            <a:r>
              <a:rPr kumimoji="0" lang="zh-CN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流水线修复：利用树的</a:t>
            </a:r>
            <a:r>
              <a:rPr lang="zh-CN" altLang="en-US" dirty="0"/>
              <a:t>思想，提高并发度 ，缺点也是并没有减少网络流量</a:t>
            </a:r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892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zh-CN" altLang="en-US" b="1" dirty="0"/>
              <a:t>网络设备计算（比如说路由器，交换机）</a:t>
            </a:r>
            <a:endParaRPr lang="en-US" altLang="zh-CN" b="1" dirty="0"/>
          </a:p>
          <a:p>
            <a:pPr lvl="2"/>
            <a:r>
              <a:rPr lang="zh-CN" altLang="en-US" b="1" dirty="0"/>
              <a:t>之前一般是</a:t>
            </a:r>
            <a:r>
              <a:rPr lang="en-US" altLang="zh-CN" b="1" dirty="0" err="1"/>
              <a:t>kv</a:t>
            </a:r>
            <a:r>
              <a:rPr lang="zh-CN" altLang="en-US" b="1" dirty="0"/>
              <a:t>系统，比如</a:t>
            </a:r>
            <a:r>
              <a:rPr lang="en-US" altLang="zh-CN" b="1" dirty="0" err="1"/>
              <a:t>NetCache</a:t>
            </a:r>
            <a:r>
              <a:rPr lang="zh-CN" altLang="en-US" b="1" dirty="0"/>
              <a:t>将可编程的网络路由存储相关的热数据，提高</a:t>
            </a:r>
            <a:r>
              <a:rPr lang="en-US" altLang="zh-CN" b="1" dirty="0"/>
              <a:t>Cache</a:t>
            </a:r>
            <a:r>
              <a:rPr lang="zh-CN" altLang="en-US" b="1" dirty="0"/>
              <a:t>命中率</a:t>
            </a:r>
            <a:endParaRPr lang="en-US" altLang="zh-CN" b="1" dirty="0"/>
          </a:p>
          <a:p>
            <a:pPr lvl="2"/>
            <a:r>
              <a:rPr lang="zh-CN" altLang="en-US" b="1" dirty="0"/>
              <a:t>提出网络设备应用相关异或操作，来减少网络流量，提高编码效率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004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zh-CN" altLang="en-US" b="1" dirty="0"/>
              <a:t>网络设备计算（比如说路由器，交换机）</a:t>
            </a:r>
            <a:endParaRPr lang="en-US" altLang="zh-CN" b="1" dirty="0"/>
          </a:p>
          <a:p>
            <a:pPr lvl="2"/>
            <a:r>
              <a:rPr lang="zh-CN" altLang="en-US" b="1" dirty="0"/>
              <a:t>之前一般是</a:t>
            </a:r>
            <a:r>
              <a:rPr lang="en-US" altLang="zh-CN" b="1" dirty="0" err="1"/>
              <a:t>kv</a:t>
            </a:r>
            <a:r>
              <a:rPr lang="zh-CN" altLang="en-US" b="1" dirty="0"/>
              <a:t>系统，比如</a:t>
            </a:r>
            <a:r>
              <a:rPr lang="en-US" altLang="zh-CN" b="1" dirty="0" err="1"/>
              <a:t>NetCache</a:t>
            </a:r>
            <a:r>
              <a:rPr lang="zh-CN" altLang="en-US" b="1" dirty="0"/>
              <a:t>将可编程的网络路由存储相关的热数据，提高</a:t>
            </a:r>
            <a:r>
              <a:rPr lang="en-US" altLang="zh-CN" b="1" dirty="0"/>
              <a:t>Cache</a:t>
            </a:r>
            <a:r>
              <a:rPr lang="zh-CN" altLang="en-US" b="1" dirty="0"/>
              <a:t>命中率</a:t>
            </a:r>
            <a:endParaRPr lang="en-US" altLang="zh-CN" b="1" dirty="0"/>
          </a:p>
          <a:p>
            <a:pPr lvl="2"/>
            <a:r>
              <a:rPr lang="zh-CN" altLang="en-US" b="1" dirty="0"/>
              <a:t>提出网络设备应用相关异或操作，来减少网络流量，提高编码效率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939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060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115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119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26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44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74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B9210-A5D6-DF4A-BCF1-E487EA4C0D1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431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70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8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13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211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KV Cache</a:t>
            </a:r>
            <a:r>
              <a:rPr kumimoji="1" lang="zh-CN" altLang="en-US" baseline="0" dirty="0"/>
              <a:t>应用非常广泛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60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Cache is 100X Faster Than Database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57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073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1959</a:t>
            </a:r>
            <a:r>
              <a:rPr kumimoji="1" lang="zh-CN" altLang="en-US" baseline="0" dirty="0"/>
              <a:t>年工人正在搬磁盘。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641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1959</a:t>
            </a:r>
            <a:r>
              <a:rPr kumimoji="1" lang="zh-CN" altLang="en-US" baseline="0" dirty="0"/>
              <a:t>年工人正在搬磁盘。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586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1959</a:t>
            </a:r>
            <a:r>
              <a:rPr kumimoji="1" lang="zh-CN" altLang="en-US" baseline="0" dirty="0"/>
              <a:t>年工人正在搬磁盘。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27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417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1959</a:t>
            </a:r>
            <a:r>
              <a:rPr kumimoji="1" lang="zh-CN" altLang="en-US" baseline="0" dirty="0"/>
              <a:t>年工人正在搬磁盘。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3078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636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56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6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83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2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15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是基于键值对的，可以想象成表中的主键和值的对应关系，而且不需要经过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层的解析，所以性能非常高。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同样也是因为基于键值对，数据之间没有耦合性，所以非常容易水平扩展。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关系型数据库的优势：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复杂查询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语句方便的在一个表以及多个表之间做非常复杂的数据查询。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事务支持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使得对于安全性能很高的数据访问要求得以实现。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9210-A5D6-DF4A-BCF1-E487EA4C0D1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98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38CC2-A0DA-0A42-9C3B-B99D8DFE8A35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F175-A356-8641-8B8C-2BC1BAE79F1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3A3D3-B973-7244-9EC6-9D0618F24062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6548C-ABE1-4B4C-895C-8DD5E5C1168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80492-F7A2-E24D-8177-01BCF1312587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F4E41-E0E2-7A41-9508-905906144EC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38CC2-A0DA-0A42-9C3B-B99D8DFE8A35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F175-A356-8641-8B8C-2BC1BAE79F1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872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12BB8-9261-4D4B-98FD-C0F0AA2E9A14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8BDDE-DE15-9A4E-B6F5-7D907F81153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83865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6D4EE-D3EF-4F4B-84A5-4EDA7B66ACC6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DD28A-AA70-C249-93DE-44022C331C6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2309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4650D-803F-3649-8BE6-A1B7A3B11F99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8A0D8-B9E1-5F47-ADDF-1F1E8F331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69150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8D43A-8F0F-5D46-A343-06333ADB0560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70463-E988-D144-BBEE-FC4623AD6C2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0864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0C01F-CEF2-EA4C-85CA-CBF3E7F4DD65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5A4DD-1280-BB47-A602-2C4DAB99FF8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2892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2A7B1-2167-7F47-9127-07644A71B60F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5D7B-B108-694B-A9F0-6F3476ECBDB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8715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C0D54-D0A2-8647-BDAD-39E60643A4AA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0DE58-F619-754F-BCBC-313BF1478D2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3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12BB8-9261-4D4B-98FD-C0F0AA2E9A14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8BDDE-DE15-9A4E-B6F5-7D907F81153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3163E-B686-3245-B20A-8F7674AE5CAC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19B7D-6BEB-0641-9251-9FA303027C7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24552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3A3D3-B973-7244-9EC6-9D0618F24062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6548C-ABE1-4B4C-895C-8DD5E5C1168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5699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80492-F7A2-E24D-8177-01BCF1312587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F4E41-E0E2-7A41-9508-905906144EC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1470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6D4EE-D3EF-4F4B-84A5-4EDA7B66ACC6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DD28A-AA70-C249-93DE-44022C331C6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4650D-803F-3649-8BE6-A1B7A3B11F99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8A0D8-B9E1-5F47-ADDF-1F1E8F331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8D43A-8F0F-5D46-A343-06333ADB0560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70463-E988-D144-BBEE-FC4623AD6C2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0C01F-CEF2-EA4C-85CA-CBF3E7F4DD65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5A4DD-1280-BB47-A602-2C4DAB99FF8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2A7B1-2167-7F47-9127-07644A71B60F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5D7B-B108-694B-A9F0-6F3476ECBDB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C0D54-D0A2-8647-BDAD-39E60643A4AA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0DE58-F619-754F-BCBC-313BF1478D2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3163E-B686-3245-B20A-8F7674AE5CAC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19B7D-6BEB-0641-9251-9FA303027C7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4F0E8F8-0A90-2744-B08D-155929A4155E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B58A7E-3A13-824A-A0CA-841E6508255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0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4F0E8F8-0A90-2744-B08D-155929A4155E}" type="datetimeFigureOut">
              <a:rPr lang="zh-CN" altLang="en-US" smtClean="0"/>
              <a:pPr>
                <a:defRPr/>
              </a:pPr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B58A7E-3A13-824A-A0CA-841E6508255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912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7147" y="2295205"/>
            <a:ext cx="6955751" cy="864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6520"/>
              </a:lnSpc>
              <a:spcBef>
                <a:spcPts val="0"/>
              </a:spcBef>
              <a:defRPr/>
            </a:pPr>
            <a:r>
              <a:rPr kumimoji="1" lang="zh-CN" altLang="en-US" sz="48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网络存储容错编码及</a:t>
            </a:r>
            <a:r>
              <a:rPr kumimoji="1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endParaRPr kumimoji="1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4722" y="5219702"/>
            <a:ext cx="2600392" cy="879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罗金飞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2019.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11.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22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luojf@nbjl.nankai.edu.cn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D18E-15CB-4266-90E3-F1C4BC1D3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6" y="1617133"/>
            <a:ext cx="6729310" cy="44224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610AD00-B8FE-4409-993C-4EDC25160688}"/>
              </a:ext>
            </a:extLst>
          </p:cNvPr>
          <p:cNvSpPr/>
          <p:nvPr/>
        </p:nvSpPr>
        <p:spPr>
          <a:xfrm>
            <a:off x="6875536" y="2828835"/>
            <a:ext cx="2268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通过编码可以达到与副本相同（甚至更高）的容错能力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88756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HDFS-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89CF35-2818-40E0-85A9-68B6DA68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2" y="2054753"/>
            <a:ext cx="5962650" cy="36290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D8000E-2C8D-4C0C-87FE-161826575805}"/>
              </a:ext>
            </a:extLst>
          </p:cNvPr>
          <p:cNvSpPr/>
          <p:nvPr/>
        </p:nvSpPr>
        <p:spPr>
          <a:xfrm>
            <a:off x="6203245" y="3133636"/>
            <a:ext cx="29407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存储开销大大降低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容错能力也可以根据编码选择有相应的提升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81446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DC5DA1-C4C5-4139-9B1A-B2EBF370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12" y="1614311"/>
            <a:ext cx="6010275" cy="381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0DFDD8-541A-40AB-854F-50922D22433F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HDFS-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873377-74BB-41C9-89C9-B8ACACB039EE}"/>
              </a:ext>
            </a:extLst>
          </p:cNvPr>
          <p:cNvSpPr/>
          <p:nvPr/>
        </p:nvSpPr>
        <p:spPr>
          <a:xfrm>
            <a:off x="6724413" y="3052802"/>
            <a:ext cx="1475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3X-&gt;1.4X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3 -&gt; 4 </a:t>
            </a:r>
          </a:p>
        </p:txBody>
      </p:sp>
    </p:spTree>
    <p:extLst>
      <p:ext uri="{BB962C8B-B14F-4D97-AF65-F5344CB8AC3E}">
        <p14:creationId xmlns:p14="http://schemas.microsoft.com/office/powerpoint/2010/main" val="116495141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网络对数据中心的影响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E3C4D8-3E52-4FD2-AC73-A3F17C7A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34" y="1590675"/>
            <a:ext cx="6048375" cy="3676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0B7FD6-6561-4F84-85A0-1EA161828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59" y="5324475"/>
            <a:ext cx="5848350" cy="12477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788106-FD62-4A27-8B95-A7C1C363886D}"/>
              </a:ext>
            </a:extLst>
          </p:cNvPr>
          <p:cNvSpPr/>
          <p:nvPr/>
        </p:nvSpPr>
        <p:spPr>
          <a:xfrm>
            <a:off x="6472944" y="2857480"/>
            <a:ext cx="2671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降级读，重构时，同组形成校验的条纹常常跨多个节点，多个机房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网络资源消耗较大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4992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AF5EE-6FBE-448C-BC0A-C038F214C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32" y="1780645"/>
            <a:ext cx="5991225" cy="38385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CDC976-2DAD-4A11-A316-58E98F9FEAB2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网络对数据中心的影响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F391EC-38C5-4DC8-833D-70E0DA138B73}"/>
              </a:ext>
            </a:extLst>
          </p:cNvPr>
          <p:cNvSpPr/>
          <p:nvPr/>
        </p:nvSpPr>
        <p:spPr>
          <a:xfrm>
            <a:off x="6348766" y="32751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网络资源消耗较大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副本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纠删码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332123703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6FE0D9-1A27-4CDF-8B2A-FB89794F1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1743075"/>
            <a:ext cx="5534025" cy="3581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E6B6E2-754E-4B08-A8C7-B6C9B7D741A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网络对数据中心的影响</a:t>
            </a:r>
          </a:p>
        </p:txBody>
      </p:sp>
    </p:spTree>
    <p:extLst>
      <p:ext uri="{BB962C8B-B14F-4D97-AF65-F5344CB8AC3E}">
        <p14:creationId xmlns:p14="http://schemas.microsoft.com/office/powerpoint/2010/main" val="162266994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RS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编码 缺点与优点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B9D25E-17F5-4691-BD9B-5C6AC144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2506"/>
            <a:ext cx="7210895" cy="43654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F712A5-B38F-4256-A4E4-5B2EB189F9CB}"/>
              </a:ext>
            </a:extLst>
          </p:cNvPr>
          <p:cNvSpPr/>
          <p:nvPr/>
        </p:nvSpPr>
        <p:spPr>
          <a:xfrm>
            <a:off x="6858000" y="2739567"/>
            <a:ext cx="21392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较优的存储空间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灵活的参数配置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较优的容错能力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缺点为，重构时网络资源，计算资源消耗较大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21933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F0F28C6-3899-48C7-9D60-FBCE92127AAD}"/>
              </a:ext>
            </a:extLst>
          </p:cNvPr>
          <p:cNvSpPr/>
          <p:nvPr/>
        </p:nvSpPr>
        <p:spPr>
          <a:xfrm>
            <a:off x="404953" y="656410"/>
            <a:ext cx="3725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纠删码</a:t>
            </a:r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-</a:t>
            </a:r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副本 </a:t>
            </a:r>
            <a:r>
              <a:rPr kumimoji="1" lang="en-US" altLang="zh-CN" sz="2800" dirty="0" err="1">
                <a:latin typeface="Microsoft YaHei" charset="-122"/>
                <a:ea typeface="Microsoft YaHei" charset="-122"/>
              </a:rPr>
              <a:t>TradeOff</a:t>
            </a:r>
            <a:endParaRPr kumimoji="1" lang="zh-CN" altLang="en-US" sz="28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E5F288-8B95-487E-B7DF-6CEB70399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194"/>
            <a:ext cx="7365262" cy="380345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EF5F82-75BD-48DB-8D1D-636DBB0F9CD6}"/>
              </a:ext>
            </a:extLst>
          </p:cNvPr>
          <p:cNvSpPr/>
          <p:nvPr/>
        </p:nvSpPr>
        <p:spPr>
          <a:xfrm>
            <a:off x="5524959" y="37710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计算开销 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VS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</a:rPr>
              <a:t>存储开销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38033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目标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7A2B20-34C6-4644-96A7-A42C9269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75" y="1733550"/>
            <a:ext cx="7300469" cy="41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4838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225280" y="4881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纠删码优化方法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降低网络传输数量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D2D282-248F-4B45-A98A-AFB4DFCF1361}"/>
              </a:ext>
            </a:extLst>
          </p:cNvPr>
          <p:cNvSpPr/>
          <p:nvPr/>
        </p:nvSpPr>
        <p:spPr>
          <a:xfrm>
            <a:off x="134967" y="1671305"/>
            <a:ext cx="8489744" cy="2713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设计新的编码方案 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LRC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（本地校验，全局校验）等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…</a:t>
            </a: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特殊的运算设备 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新型可编程网络设备的出现，可以在网络设备内做一定运算，然后传输运算后结果即可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。。。。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095121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351656"/>
            <a:ext cx="6062939" cy="47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网络存储容错编码</a:t>
            </a:r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纠删码 </a:t>
            </a:r>
            <a:r>
              <a:rPr kumimoji="1" lang="en-US" altLang="zh-CN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VS </a:t>
            </a: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副本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457200" lvl="0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网络传输优化</a:t>
            </a:r>
            <a:endParaRPr kumimoji="1"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设计新编码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新型网络设备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0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编码计算优化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二进制矩阵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调度顺序优化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</a:t>
            </a:r>
            <a:r>
              <a:rPr kumimoji="1" lang="en-US" altLang="zh-CN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向量化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。。。。</a:t>
            </a:r>
          </a:p>
        </p:txBody>
      </p:sp>
    </p:spTree>
    <p:extLst>
      <p:ext uri="{BB962C8B-B14F-4D97-AF65-F5344CB8AC3E}">
        <p14:creationId xmlns:p14="http://schemas.microsoft.com/office/powerpoint/2010/main" val="326244179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302303"/>
            <a:ext cx="6062939" cy="47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dirty="0">
                <a:solidFill>
                  <a:srgbClr val="E7E6E6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网络存储容错编码</a:t>
            </a:r>
            <a:endParaRPr kumimoji="1" lang="en-US" altLang="zh-CN" sz="2000" dirty="0">
              <a:solidFill>
                <a:srgbClr val="E7E6E6">
                  <a:lumMod val="75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dirty="0">
                <a:solidFill>
                  <a:srgbClr val="E7E6E6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纠删码 </a:t>
            </a:r>
            <a:r>
              <a:rPr kumimoji="1" lang="en-US" altLang="zh-CN" dirty="0">
                <a:solidFill>
                  <a:srgbClr val="E7E6E6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VS </a:t>
            </a:r>
            <a:r>
              <a:rPr kumimoji="1" lang="zh-CN" altLang="en-US" dirty="0">
                <a:solidFill>
                  <a:srgbClr val="E7E6E6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副本</a:t>
            </a:r>
            <a:endParaRPr kumimoji="1" lang="en-US" altLang="zh-CN" dirty="0">
              <a:solidFill>
                <a:srgbClr val="E7E6E6">
                  <a:lumMod val="75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网络传输优化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设计新编码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srgbClr val="E7E6E6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新型网络设备</a:t>
            </a:r>
            <a:endParaRPr kumimoji="1" lang="en-US" altLang="zh-CN" dirty="0">
              <a:solidFill>
                <a:srgbClr val="E7E6E6">
                  <a:lumMod val="75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编码计算优化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二进制矩阵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调度顺序优化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优化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向量化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。。。。</a:t>
            </a:r>
          </a:p>
        </p:txBody>
      </p:sp>
    </p:spTree>
    <p:extLst>
      <p:ext uri="{BB962C8B-B14F-4D97-AF65-F5344CB8AC3E}">
        <p14:creationId xmlns:p14="http://schemas.microsoft.com/office/powerpoint/2010/main" val="360730970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225280" y="4881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纠删码优化方法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设计新编码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01FCA6-7BFB-49A0-9ECC-FA737B11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23" y="1319371"/>
            <a:ext cx="6804554" cy="50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9590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6B1E95-4BAA-47B8-B517-57FA3E68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7138930" cy="105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E4C07E-A41C-4152-AEE5-CF6D9F8C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881"/>
            <a:ext cx="9144000" cy="53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411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18DECE-5087-4384-A1F4-93C7D513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59" y="1345050"/>
            <a:ext cx="8020281" cy="51934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D160EB-38E9-40A1-8586-723DC4BB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" y="0"/>
            <a:ext cx="66484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717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4C91F0-2396-4DCD-8F9D-5EFCE9F6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42905"/>
            <a:ext cx="9144000" cy="4409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11B4D1-7213-44C7-B40D-1B7A61E6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4" y="77118"/>
            <a:ext cx="6797407" cy="10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0BB84D-C57A-401D-8615-3B2EEA86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44940"/>
            <a:ext cx="8972550" cy="971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FF6121-87F8-4F53-9025-5E023DF7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686"/>
            <a:ext cx="9144000" cy="46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1354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9E9076-F864-41C1-A88B-8781509A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689"/>
            <a:ext cx="9144000" cy="646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9757AA-DBDA-4678-97EE-7BA21DDB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91036"/>
            <a:ext cx="84582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9784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88A62B-8712-44E9-9368-172256D6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2" y="87504"/>
            <a:ext cx="5902746" cy="10031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A0AD1E-9B66-4DE7-99C9-8FEF6A5D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02" y="1262808"/>
            <a:ext cx="8420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4698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E0DCD8-06F2-4F70-A30F-6C38EC51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5" y="79873"/>
            <a:ext cx="5778347" cy="10490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89BE09-C651-41EC-B823-4C1A7539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7" y="1509712"/>
            <a:ext cx="8546425" cy="42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087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8170A5-7544-4DA8-870E-12FB42BE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9" y="149072"/>
            <a:ext cx="7086600" cy="742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0E9ECE-A6F5-4BBD-B3CD-1BF9540C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0" y="1367239"/>
            <a:ext cx="7353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1582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532280"/>
            <a:ext cx="6062939" cy="47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网络存储容错编码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纠删码 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VS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副本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网络传输优化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设计新编码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schemeClr val="bg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新型网络设备</a:t>
            </a:r>
            <a:endParaRPr kumimoji="1" lang="en-US" altLang="zh-CN" dirty="0">
              <a:solidFill>
                <a:schemeClr val="bg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编码计算优化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二进制矩阵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调度顺序优化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优化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向量化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。。。。</a:t>
            </a:r>
          </a:p>
        </p:txBody>
      </p:sp>
    </p:spTree>
    <p:extLst>
      <p:ext uri="{BB962C8B-B14F-4D97-AF65-F5344CB8AC3E}">
        <p14:creationId xmlns:p14="http://schemas.microsoft.com/office/powerpoint/2010/main" val="351918658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599597-6EE6-40A2-BD63-954EA52E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2" y="384270"/>
            <a:ext cx="7029450" cy="581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B1A35C-6DFB-4A59-BE64-66AF2D24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0763"/>
            <a:ext cx="74676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3828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BF30FD-6793-42C4-BFB1-871A46EA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05" y="406303"/>
            <a:ext cx="6419850" cy="581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874BEF-E36A-4FAC-B826-9C1A2957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717885"/>
            <a:ext cx="74104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91859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44B3EA-705B-4EE4-BA50-B4DAB1FD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6" y="0"/>
            <a:ext cx="6419850" cy="1047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874A33-E5C3-436E-8CDF-FF39C36B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562789"/>
            <a:ext cx="62769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0381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0A97E0-1E96-448D-82B9-021E14CE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2" y="0"/>
            <a:ext cx="6400800" cy="1047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0B7A54-FE80-4C98-A4C9-9B1705F2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658268"/>
            <a:ext cx="76771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720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75F45B-26EA-476A-B61C-F2899477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4" y="0"/>
            <a:ext cx="5343525" cy="1047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1B890E-26AB-435C-9256-581A3F26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1803265"/>
            <a:ext cx="70199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380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B2B9BB-EB61-4F92-9AFD-1E681BBE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7" y="0"/>
            <a:ext cx="5372100" cy="990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DA7B24-9034-42BA-8060-27548A43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568469"/>
            <a:ext cx="64389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24578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972D14-1669-40A5-8B8C-5357E494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2" y="44068"/>
            <a:ext cx="6610350" cy="971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E5DD13-4818-406F-AB2C-D09B323A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1518434"/>
            <a:ext cx="66008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44321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1DBE46-0C01-4E4C-8761-79D7882F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7" y="355983"/>
            <a:ext cx="5095875" cy="57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C362A3-D30D-44FF-83AF-7B79AA4F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1388699"/>
            <a:ext cx="73056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95886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A12A61-A947-4DE2-B50B-B44BF8AB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1" y="140178"/>
            <a:ext cx="6629400" cy="981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4233D3-E294-440D-96F3-648373D3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472014"/>
            <a:ext cx="68389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43108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F7ED74-CF62-491E-90EF-25ECD974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3" y="24788"/>
            <a:ext cx="6619875" cy="990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B0D9E6-E5F2-437F-ACF8-938754373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1514876"/>
            <a:ext cx="69056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0017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背景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6CE144-166C-45B0-9A9B-D5F340C5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7" y="1701560"/>
            <a:ext cx="8573503" cy="38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6411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FDAF6A-68E9-43C4-B388-0AD31DC2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3" y="13771"/>
            <a:ext cx="6057900" cy="962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334D12-E150-49C1-B03A-884B2F87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7" y="1288054"/>
            <a:ext cx="7762819" cy="51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23307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07F898-BFF0-45AF-A8D2-2D8026D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8" y="303882"/>
            <a:ext cx="2314575" cy="60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F7ED53-332E-47DF-B177-651C50BC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8" y="1825873"/>
            <a:ext cx="7906398" cy="40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2706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223281"/>
            <a:ext cx="6062939" cy="47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网络存储容错编码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纠删码 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VS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副本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网络传输优化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dirty="0">
                <a:solidFill>
                  <a:srgbClr val="E7E6E6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设计新编码</a:t>
            </a:r>
            <a:endParaRPr kumimoji="1" lang="en-US" altLang="zh-CN" dirty="0">
              <a:solidFill>
                <a:srgbClr val="E7E6E6">
                  <a:lumMod val="75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新型网络设备</a:t>
            </a:r>
            <a:endParaRPr kumimoji="1" lang="en-US" altLang="zh-CN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Microsoft YaHei" charset="-122"/>
              </a:rPr>
              <a:t>编码计算优化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Microsoft YaHei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二进制矩阵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调度顺序优化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优化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Cache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向量化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。。。。</a:t>
            </a:r>
          </a:p>
        </p:txBody>
      </p:sp>
    </p:spTree>
    <p:extLst>
      <p:ext uri="{BB962C8B-B14F-4D97-AF65-F5344CB8AC3E}">
        <p14:creationId xmlns:p14="http://schemas.microsoft.com/office/powerpoint/2010/main" val="1993971874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0AF451-2E87-4036-8C32-D706366E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73" y="1201183"/>
            <a:ext cx="7120453" cy="51069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39C4D6-E1E7-49CB-88BC-096AB3CEB2BB}"/>
              </a:ext>
            </a:extLst>
          </p:cNvPr>
          <p:cNvSpPr txBox="1"/>
          <p:nvPr/>
        </p:nvSpPr>
        <p:spPr>
          <a:xfrm>
            <a:off x="225280" y="4881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纠删码优化方法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使用新型计算设备</a:t>
            </a:r>
          </a:p>
        </p:txBody>
      </p:sp>
    </p:spTree>
    <p:extLst>
      <p:ext uri="{BB962C8B-B14F-4D97-AF65-F5344CB8AC3E}">
        <p14:creationId xmlns:p14="http://schemas.microsoft.com/office/powerpoint/2010/main" val="152169161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3FFBE2-909F-46FB-8771-2C489A1C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9" y="1295801"/>
            <a:ext cx="8677275" cy="49053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B47B88-30DA-4D91-A68B-4569ACE60A50}"/>
              </a:ext>
            </a:extLst>
          </p:cNvPr>
          <p:cNvSpPr/>
          <p:nvPr/>
        </p:nvSpPr>
        <p:spPr>
          <a:xfrm>
            <a:off x="450964" y="472158"/>
            <a:ext cx="3776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Conventional update</a:t>
            </a:r>
          </a:p>
        </p:txBody>
      </p:sp>
    </p:spTree>
    <p:extLst>
      <p:ext uri="{BB962C8B-B14F-4D97-AF65-F5344CB8AC3E}">
        <p14:creationId xmlns:p14="http://schemas.microsoft.com/office/powerpoint/2010/main" val="446625675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5C4062-8C0A-49AB-97BB-EDE49FAF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368158"/>
            <a:ext cx="7981950" cy="49149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5F0175-F986-45F3-9B0B-9B094B0FF9C6}"/>
              </a:ext>
            </a:extLst>
          </p:cNvPr>
          <p:cNvSpPr/>
          <p:nvPr/>
        </p:nvSpPr>
        <p:spPr>
          <a:xfrm>
            <a:off x="328612" y="533783"/>
            <a:ext cx="4408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Existing update schemes</a:t>
            </a:r>
          </a:p>
        </p:txBody>
      </p:sp>
    </p:spTree>
    <p:extLst>
      <p:ext uri="{BB962C8B-B14F-4D97-AF65-F5344CB8AC3E}">
        <p14:creationId xmlns:p14="http://schemas.microsoft.com/office/powerpoint/2010/main" val="889692186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8AE029-5D90-457F-8762-28600E7C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1291326"/>
            <a:ext cx="8486775" cy="4848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3F2923-DF8C-4A62-8F39-F1F90133A38E}"/>
              </a:ext>
            </a:extLst>
          </p:cNvPr>
          <p:cNvSpPr/>
          <p:nvPr/>
        </p:nvSpPr>
        <p:spPr>
          <a:xfrm>
            <a:off x="328612" y="533783"/>
            <a:ext cx="4408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Existing update schemes</a:t>
            </a:r>
          </a:p>
        </p:txBody>
      </p:sp>
    </p:spTree>
    <p:extLst>
      <p:ext uri="{BB962C8B-B14F-4D97-AF65-F5344CB8AC3E}">
        <p14:creationId xmlns:p14="http://schemas.microsoft.com/office/powerpoint/2010/main" val="2024812454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4EC194-C8DB-4FC2-8161-5339A0BD5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461342"/>
            <a:ext cx="8782050" cy="48387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B4377F3-8836-40ED-8003-C8E69F5873FF}"/>
              </a:ext>
            </a:extLst>
          </p:cNvPr>
          <p:cNvSpPr/>
          <p:nvPr/>
        </p:nvSpPr>
        <p:spPr>
          <a:xfrm>
            <a:off x="265686" y="557958"/>
            <a:ext cx="1828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28113013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0890E4-FB3F-4FC7-AE48-A93CB16E0061}"/>
              </a:ext>
            </a:extLst>
          </p:cNvPr>
          <p:cNvSpPr/>
          <p:nvPr/>
        </p:nvSpPr>
        <p:spPr>
          <a:xfrm>
            <a:off x="329838" y="534185"/>
            <a:ext cx="5979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Design goal &amp; related technology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AD84D-27FC-4AAE-84D9-9954823E7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8" y="1230905"/>
            <a:ext cx="78676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8424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248F74C-2C70-49EE-A353-1230DF2F2668}"/>
              </a:ext>
            </a:extLst>
          </p:cNvPr>
          <p:cNvSpPr/>
          <p:nvPr/>
        </p:nvSpPr>
        <p:spPr>
          <a:xfrm>
            <a:off x="257383" y="578252"/>
            <a:ext cx="6942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Advantages of in-network computation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F0DADB-961F-45C9-B961-859C7412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643062"/>
            <a:ext cx="81153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572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ACCAA6-557E-4414-80EC-A765F355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2195513"/>
            <a:ext cx="73437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98737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E69999-F0EF-4900-A7D1-70A3B1BD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461571"/>
            <a:ext cx="7000875" cy="441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5C415E-363E-4152-A6C0-52BE99A43F53}"/>
              </a:ext>
            </a:extLst>
          </p:cNvPr>
          <p:cNvSpPr/>
          <p:nvPr/>
        </p:nvSpPr>
        <p:spPr>
          <a:xfrm>
            <a:off x="428990" y="607497"/>
            <a:ext cx="5979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Design goal &amp; related technology</a:t>
            </a:r>
          </a:p>
        </p:txBody>
      </p:sp>
    </p:spTree>
    <p:extLst>
      <p:ext uri="{BB962C8B-B14F-4D97-AF65-F5344CB8AC3E}">
        <p14:creationId xmlns:p14="http://schemas.microsoft.com/office/powerpoint/2010/main" val="3007860958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7697E2D-24B6-4119-AB35-DCE15772E144}"/>
              </a:ext>
            </a:extLst>
          </p:cNvPr>
          <p:cNvSpPr/>
          <p:nvPr/>
        </p:nvSpPr>
        <p:spPr>
          <a:xfrm>
            <a:off x="378568" y="567235"/>
            <a:ext cx="6942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Advantages of in-network computation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7A4943-6457-46F6-B800-9B0EF52D0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066408"/>
            <a:ext cx="73914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58491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6B4364-BF9F-4897-BF06-C82D02A0AD5C}"/>
              </a:ext>
            </a:extLst>
          </p:cNvPr>
          <p:cNvSpPr/>
          <p:nvPr/>
        </p:nvSpPr>
        <p:spPr>
          <a:xfrm>
            <a:off x="404834" y="600286"/>
            <a:ext cx="258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Related works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08A96-0B7C-47E6-B454-710246D87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778018"/>
            <a:ext cx="73533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84403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8776B9-38E8-427A-8B24-26572E79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1399028"/>
            <a:ext cx="7629525" cy="4324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9EA310-2CC1-4D23-BE48-E4FE721F6EB9}"/>
              </a:ext>
            </a:extLst>
          </p:cNvPr>
          <p:cNvSpPr/>
          <p:nvPr/>
        </p:nvSpPr>
        <p:spPr>
          <a:xfrm>
            <a:off x="338733" y="622319"/>
            <a:ext cx="258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2731332339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E6A5EB-BC59-4E97-AE9B-3046B5CE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6" y="1504758"/>
            <a:ext cx="7648575" cy="44100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B049555-6CAA-4FA5-ABBD-34265C50C9B0}"/>
              </a:ext>
            </a:extLst>
          </p:cNvPr>
          <p:cNvSpPr/>
          <p:nvPr/>
        </p:nvSpPr>
        <p:spPr>
          <a:xfrm>
            <a:off x="439143" y="573968"/>
            <a:ext cx="1896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NetRepair</a:t>
            </a:r>
          </a:p>
        </p:txBody>
      </p:sp>
    </p:spTree>
    <p:extLst>
      <p:ext uri="{BB962C8B-B14F-4D97-AF65-F5344CB8AC3E}">
        <p14:creationId xmlns:p14="http://schemas.microsoft.com/office/powerpoint/2010/main" val="2448799847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8FADBC-B273-41E3-86B4-0F2C341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672669"/>
            <a:ext cx="7553325" cy="4371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05A586-C512-4059-B1BC-4D84BC3DE937}"/>
              </a:ext>
            </a:extLst>
          </p:cNvPr>
          <p:cNvSpPr/>
          <p:nvPr/>
        </p:nvSpPr>
        <p:spPr>
          <a:xfrm>
            <a:off x="443739" y="628690"/>
            <a:ext cx="3809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873275793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05D003-6520-4F9A-A24C-6398ADF6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660449"/>
            <a:ext cx="7429500" cy="42862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6D4D3C9-6174-4458-8C92-985BA674F3DE}"/>
              </a:ext>
            </a:extLst>
          </p:cNvPr>
          <p:cNvSpPr/>
          <p:nvPr/>
        </p:nvSpPr>
        <p:spPr>
          <a:xfrm>
            <a:off x="494501" y="541969"/>
            <a:ext cx="2071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NetUpdate</a:t>
            </a:r>
          </a:p>
        </p:txBody>
      </p:sp>
    </p:spTree>
    <p:extLst>
      <p:ext uri="{BB962C8B-B14F-4D97-AF65-F5344CB8AC3E}">
        <p14:creationId xmlns:p14="http://schemas.microsoft.com/office/powerpoint/2010/main" val="4093863613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3655EE-00A7-4DB0-9477-505B8B98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6" y="1693881"/>
            <a:ext cx="7781925" cy="47148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4E6620-2899-494E-8AFC-CD26E072443A}"/>
              </a:ext>
            </a:extLst>
          </p:cNvPr>
          <p:cNvSpPr/>
          <p:nvPr/>
        </p:nvSpPr>
        <p:spPr>
          <a:xfrm>
            <a:off x="355604" y="578253"/>
            <a:ext cx="3809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3979385471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446532-DE12-432B-9625-ACDF0C54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28640"/>
            <a:ext cx="7286625" cy="37719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8D9216-943F-4A8B-B993-212590BA9855}"/>
              </a:ext>
            </a:extLst>
          </p:cNvPr>
          <p:cNvSpPr/>
          <p:nvPr/>
        </p:nvSpPr>
        <p:spPr>
          <a:xfrm>
            <a:off x="322553" y="534185"/>
            <a:ext cx="3809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1859995377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8D9216-943F-4A8B-B993-212590BA9855}"/>
              </a:ext>
            </a:extLst>
          </p:cNvPr>
          <p:cNvSpPr/>
          <p:nvPr/>
        </p:nvSpPr>
        <p:spPr>
          <a:xfrm>
            <a:off x="322553" y="534185"/>
            <a:ext cx="1957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Evaluation</a:t>
            </a:r>
            <a:endParaRPr kumimoji="1" lang="zh-CN" altLang="en-US" sz="28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46CC21-EB9D-404E-976F-0FA3B162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657350"/>
            <a:ext cx="72485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9587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A58DBB-64D5-40F4-A61D-B349D906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22" y="1890712"/>
            <a:ext cx="7975316" cy="3612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F87B88-8AB9-4FAD-B653-CA0533E37DD8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4200753529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8D9216-943F-4A8B-B993-212590BA9855}"/>
              </a:ext>
            </a:extLst>
          </p:cNvPr>
          <p:cNvSpPr/>
          <p:nvPr/>
        </p:nvSpPr>
        <p:spPr>
          <a:xfrm>
            <a:off x="322553" y="534185"/>
            <a:ext cx="1957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Evaluation</a:t>
            </a:r>
            <a:endParaRPr kumimoji="1" lang="zh-CN" altLang="en-US" sz="28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EA4AD2-C06A-4C79-A3B9-ADE5A8FB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4711"/>
            <a:ext cx="74676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5121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8D9216-943F-4A8B-B993-212590BA9855}"/>
              </a:ext>
            </a:extLst>
          </p:cNvPr>
          <p:cNvSpPr/>
          <p:nvPr/>
        </p:nvSpPr>
        <p:spPr>
          <a:xfrm>
            <a:off x="322553" y="534185"/>
            <a:ext cx="3305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</a:rPr>
              <a:t>Coding parameter</a:t>
            </a:r>
            <a:endParaRPr kumimoji="1" lang="zh-CN" altLang="en-US" sz="28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A84A62-4C5B-465E-B798-260FDD71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438390"/>
            <a:ext cx="7458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90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592ABF-A0D1-42E5-BE26-7864515C39D5}"/>
              </a:ext>
            </a:extLst>
          </p:cNvPr>
          <p:cNvSpPr/>
          <p:nvPr/>
        </p:nvSpPr>
        <p:spPr>
          <a:xfrm>
            <a:off x="-435168" y="2194565"/>
            <a:ext cx="93037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zh-CN" altLang="en-US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将一部分计算转移到相关的网络节点（网络节点负责一部分计算）</a:t>
            </a:r>
            <a:endParaRPr lang="en-US" altLang="zh-CN" sz="28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zh-CN" altLang="en-US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目的是减少网络流量</a:t>
            </a:r>
            <a:endParaRPr lang="en-US" altLang="zh-CN" sz="28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zh-CN" altLang="en-US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设置了不同的路由策略（防止负责计算路由节点繁忙）</a:t>
            </a:r>
            <a:endParaRPr lang="en-US" altLang="zh-CN" sz="28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zh-CN" altLang="en-US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集成到了</a:t>
            </a:r>
            <a:r>
              <a:rPr lang="en-US" altLang="zh-CN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HDFS-RAID</a:t>
            </a:r>
            <a:r>
              <a:rPr lang="zh-CN" altLang="en-US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上</a:t>
            </a:r>
            <a:endParaRPr lang="en-US" altLang="zh-CN" sz="28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zh-CN" altLang="en-US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主要是修复和更新操作</a:t>
            </a:r>
            <a:endParaRPr lang="en-US" altLang="zh-CN" sz="28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BF0569-F68C-438F-8A69-63535512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0" y="389033"/>
            <a:ext cx="228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07153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1495" y="4366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6720" y="2608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3901" y="1317790"/>
            <a:ext cx="6062939" cy="47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网络存储容错编码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纠删码 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VS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副本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dirty="0">
                <a:solidFill>
                  <a:srgbClr val="E7E6E6">
                    <a:lumMod val="7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网络传输优化</a:t>
            </a:r>
            <a:endParaRPr kumimoji="1" lang="en-US" altLang="zh-CN" sz="2000" dirty="0">
              <a:solidFill>
                <a:srgbClr val="E7E6E6">
                  <a:lumMod val="7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dirty="0">
                <a:solidFill>
                  <a:srgbClr val="E7E6E6">
                    <a:lumMod val="7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设计新编码</a:t>
            </a:r>
            <a:endParaRPr kumimoji="1" lang="en-US" altLang="zh-CN" dirty="0">
              <a:solidFill>
                <a:srgbClr val="E7E6E6">
                  <a:lumMod val="7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>
                <a:solidFill>
                  <a:srgbClr val="E7E6E6">
                    <a:lumMod val="7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新型网络设备</a:t>
            </a:r>
            <a:endParaRPr kumimoji="1" lang="en-US" altLang="zh-CN" dirty="0">
              <a:solidFill>
                <a:srgbClr val="E7E6E6">
                  <a:lumMod val="7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>
                <a:solidFill>
                  <a:prstClr val="black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编码计算优化</a:t>
            </a:r>
            <a:endParaRPr kumimoji="1" lang="en-US" altLang="zh-CN" sz="2000" dirty="0">
              <a:solidFill>
                <a:prstClr val="black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二进制矩阵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调度顺序优化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优化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Cache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向量化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95000"/>
                </a:prstClr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。。。。</a:t>
            </a:r>
          </a:p>
        </p:txBody>
      </p:sp>
    </p:spTree>
    <p:extLst>
      <p:ext uri="{BB962C8B-B14F-4D97-AF65-F5344CB8AC3E}">
        <p14:creationId xmlns:p14="http://schemas.microsoft.com/office/powerpoint/2010/main" val="1867124149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纠删码计算优化方法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增加编码吞吐率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D2D282-248F-4B45-A98A-AFB4DFCF1361}"/>
              </a:ext>
            </a:extLst>
          </p:cNvPr>
          <p:cNvSpPr/>
          <p:nvPr/>
        </p:nvSpPr>
        <p:spPr>
          <a:xfrm>
            <a:off x="-180622" y="1441103"/>
            <a:ext cx="9064978" cy="3764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将有限域元素转换成二进制矩阵，然后归一化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由于是点乘操作，找到较优的（含有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1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的个数较少）柯西矩阵即意味着做较少的运算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调度优化，校验数据，编码数据的复用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可以减少编码解码运算次数，来降低运算的数据量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优化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Cache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编码运算尽量对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Cache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友好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向量化 </a:t>
            </a:r>
            <a:r>
              <a:rPr lang="en-US" altLang="zh-CN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-&gt; SIMD</a:t>
            </a: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，需要特殊的硬件支持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。。。。</a:t>
            </a: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35262286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15B0632-7726-4271-AD46-4B5058C7B814}"/>
              </a:ext>
            </a:extLst>
          </p:cNvPr>
          <p:cNvSpPr/>
          <p:nvPr/>
        </p:nvSpPr>
        <p:spPr>
          <a:xfrm>
            <a:off x="0" y="1579651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Fast Erasure Coding for Data Storage: </a:t>
            </a:r>
          </a:p>
          <a:p>
            <a:pPr algn="ctr"/>
            <a:r>
              <a:rPr lang="zh-CN" altLang="en-US" sz="3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A Comprehensive Study of  </a:t>
            </a:r>
            <a:endParaRPr lang="en-US" altLang="zh-CN" sz="36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36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the Acceleration Techniques</a:t>
            </a:r>
            <a:endParaRPr lang="en-US" altLang="zh-CN" sz="36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endParaRPr lang="en-US" altLang="zh-CN" sz="4400" dirty="0"/>
          </a:p>
          <a:p>
            <a:pPr algn="ctr"/>
            <a:endParaRPr lang="en-US" altLang="zh-CN" sz="4400" dirty="0"/>
          </a:p>
          <a:p>
            <a:pPr algn="ctr"/>
            <a:r>
              <a:rPr lang="en-US" altLang="zh-CN" sz="28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Tianli</a:t>
            </a:r>
            <a:r>
              <a:rPr lang="en-US" altLang="zh-CN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Zhou &amp; Chao Tian</a:t>
            </a:r>
          </a:p>
          <a:p>
            <a:pPr algn="ctr"/>
            <a:r>
              <a:rPr lang="en-US" altLang="zh-CN" sz="28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           Texas A&amp;M University //fast’19</a:t>
            </a:r>
            <a:endParaRPr lang="zh-CN" altLang="en-US" sz="28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707913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A1BD11-85FA-4868-A014-5E1FC223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1" y="332846"/>
            <a:ext cx="5886450" cy="6381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B56C7AB-7122-4DC9-B0F3-531C700A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709384"/>
            <a:ext cx="7727271" cy="41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66375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A1BD11-85FA-4868-A014-5E1FC223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1" y="332846"/>
            <a:ext cx="5886450" cy="638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E0D03A-225C-43CD-9FBC-2216D4F0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40" y="2152650"/>
            <a:ext cx="74580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15685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0638BB-CF1A-44BF-8521-0BDE51AC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6" y="430918"/>
            <a:ext cx="4076700" cy="600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DFE27B-825D-49C7-9C87-F76EF4CAF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76" y="1925460"/>
            <a:ext cx="7238831" cy="38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60654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86FB3D-F6FC-4243-89CC-5C90C00D4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1572060"/>
            <a:ext cx="6800850" cy="44291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315890-9DE1-46FD-A8F1-624B248EF64D}"/>
              </a:ext>
            </a:extLst>
          </p:cNvPr>
          <p:cNvSpPr txBox="1"/>
          <p:nvPr/>
        </p:nvSpPr>
        <p:spPr>
          <a:xfrm>
            <a:off x="207301" y="443019"/>
            <a:ext cx="77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RS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有限域编码方法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将其转换成柯西矩阵</a:t>
            </a:r>
          </a:p>
        </p:txBody>
      </p:sp>
    </p:spTree>
    <p:extLst>
      <p:ext uri="{BB962C8B-B14F-4D97-AF65-F5344CB8AC3E}">
        <p14:creationId xmlns:p14="http://schemas.microsoft.com/office/powerpoint/2010/main" val="264418294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6" y="589775"/>
            <a:ext cx="8817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副本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5AEF0F-3518-439B-AF38-47E10275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35" y="1468438"/>
            <a:ext cx="8343930" cy="3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3512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528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Bitmatrix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 Normalization (BN)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2E7957-36D3-4CEA-9A3A-3C5FCB18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94" y="1665514"/>
            <a:ext cx="8549412" cy="392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13222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03C4A6-69F7-4C03-A1AC-C51C33C2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95" y="0"/>
            <a:ext cx="6718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36709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Smart Scheduling (SS)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10CBB-12F9-4DCD-AB5C-BC008B79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7" y="1852159"/>
            <a:ext cx="8769246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14088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8801E3-B8AD-4C90-84F8-222B86D2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06404"/>
            <a:ext cx="4506774" cy="36994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12C2B3-DD0B-48ED-B58E-DF28B054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775" y="2106404"/>
            <a:ext cx="4872125" cy="36994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639DD7-12FB-4BD7-B3BD-A35E70B6F1C8}"/>
              </a:ext>
            </a:extLst>
          </p:cNvPr>
          <p:cNvSpPr txBox="1"/>
          <p:nvPr/>
        </p:nvSpPr>
        <p:spPr>
          <a:xfrm>
            <a:off x="268668" y="446556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Smart Scheduling (SS)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001997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2C9618-FB49-4DD7-9BDD-A1EA9A21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495539"/>
            <a:ext cx="4362450" cy="457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3B62B3-BD7D-49A8-A64E-43BA2FAC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8832"/>
            <a:ext cx="4400550" cy="3495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BDDB9D-3C8E-453B-A7AE-45047B854401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Smart Scheduling (SS)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38713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(UM, WM)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9D3FE-A42C-4356-9898-4CF9AEC2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790700"/>
            <a:ext cx="8660143" cy="39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72092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(UM, WM)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F1FD4E-A1AC-44D0-A56D-A3523DEF6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291" y="1881187"/>
            <a:ext cx="6048375" cy="3095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D893F9-4F8C-471B-9B48-7ABE55C2E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1169"/>
            <a:ext cx="26860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03788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(UM, WM)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D893F9-4F8C-471B-9B48-7ABE55C2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296153"/>
            <a:ext cx="2686050" cy="19621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C2F7F7-901C-4F5D-9159-59276510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" y="3091973"/>
            <a:ext cx="9144000" cy="37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94569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64150A-59FA-451E-95CF-F3CB7CD8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546378"/>
            <a:ext cx="6496050" cy="4095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54F07E-69AD-4895-9CA1-7B16BA534A98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(UM, WM)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092860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A9D28A-AB00-421E-898F-5F9DD349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27" y="1425276"/>
            <a:ext cx="7619917" cy="46226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936909-77C3-471D-A0FC-C64AD9B04194}"/>
              </a:ext>
            </a:extLst>
          </p:cNvPr>
          <p:cNvSpPr txBox="1"/>
          <p:nvPr/>
        </p:nvSpPr>
        <p:spPr>
          <a:xfrm>
            <a:off x="654258" y="589775"/>
            <a:ext cx="765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Matching (UM, WM)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8958EA0-A791-454F-BF59-A2040DFEA3F2}"/>
              </a:ext>
            </a:extLst>
          </p:cNvPr>
          <p:cNvSpPr/>
          <p:nvPr/>
        </p:nvSpPr>
        <p:spPr>
          <a:xfrm>
            <a:off x="3371161" y="1729646"/>
            <a:ext cx="1564395" cy="12008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C3D5CF9-3935-43AE-84F2-38600F4A5F1F}"/>
              </a:ext>
            </a:extLst>
          </p:cNvPr>
          <p:cNvSpPr/>
          <p:nvPr/>
        </p:nvSpPr>
        <p:spPr>
          <a:xfrm>
            <a:off x="6589349" y="1751678"/>
            <a:ext cx="1564395" cy="12008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137ECA2-AE4B-4878-BB66-0A67FD820615}"/>
              </a:ext>
            </a:extLst>
          </p:cNvPr>
          <p:cNvSpPr/>
          <p:nvPr/>
        </p:nvSpPr>
        <p:spPr>
          <a:xfrm>
            <a:off x="1400405" y="3136160"/>
            <a:ext cx="3413966" cy="12008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2133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2375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 dirty="0">
                <a:latin typeface="+mn-lt"/>
              </a:rPr>
              <a:t> </a:t>
            </a:r>
            <a:endParaRPr kumimoji="1" lang="zh-CN" altLang="en-US" sz="1800" dirty="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HDFS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C4EDEC-5B8A-4072-9847-F4E237F7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78" y="1267600"/>
            <a:ext cx="4181475" cy="50006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FFC802-7C63-4A32-B7E3-9BE7FB600D2F}"/>
              </a:ext>
            </a:extLst>
          </p:cNvPr>
          <p:cNvSpPr/>
          <p:nvPr/>
        </p:nvSpPr>
        <p:spPr>
          <a:xfrm>
            <a:off x="5130800" y="246759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把文件切成相同大小的块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三副本机制容错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散布到不同机器上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存储开销大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14997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4FF48B-7033-4106-AA95-2BFB4FBA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" y="1566157"/>
            <a:ext cx="9030023" cy="42125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EE9474-6630-4306-AAE2-E3C9055DA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33328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A92748-F216-4D0D-90E8-DF19AB13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537"/>
            <a:ext cx="9144000" cy="29557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2AB6C2-73F6-4B32-9192-4BECC7EA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48335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E6B87F-9028-4906-9D94-06ECB68E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38" y="1291230"/>
            <a:ext cx="5786724" cy="52048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D00C70-9C70-4497-BB52-354C2D2C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23480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AAB669-1461-46DD-A895-F19C47CD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35" y="1382841"/>
            <a:ext cx="5562715" cy="52179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F12FB8-D311-4CE3-AAAB-EC512DF2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90421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9A1825-D99F-42C3-B8CA-D9CE579E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52" y="1263535"/>
            <a:ext cx="5869695" cy="51277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60CF72-A6C0-4943-AF2E-AAFAB41A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64225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AA351B-F19B-45E8-8FE5-97F0C672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79" y="1440142"/>
            <a:ext cx="5600241" cy="49558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11DCE6-84A1-4ABC-88C1-89891B6C9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9299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9F4EF5-BD25-4739-B07C-65DA4BAF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5" y="1333041"/>
            <a:ext cx="7798227" cy="50928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9F53B4-3D89-485E-A440-04C2AEC3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5" y="431321"/>
            <a:ext cx="8172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86570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0EF5A5-7E40-4EAC-A1FC-4E30B72A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8" y="1691368"/>
            <a:ext cx="8269923" cy="37950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D114D9-4D9E-4417-A3BF-8B4CBFD4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0" y="433916"/>
            <a:ext cx="33718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55050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109292" y="543933"/>
            <a:ext cx="728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实验分析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单一优化策略对编码本身的提升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F61D2E-D537-453F-B13C-F972C1AD0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2" y="1496785"/>
            <a:ext cx="8531531" cy="45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72658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38A42D-C022-8A4D-B9DA-C1C37C5B262E}"/>
              </a:ext>
            </a:extLst>
          </p:cNvPr>
          <p:cNvSpPr txBox="1"/>
          <p:nvPr/>
        </p:nvSpPr>
        <p:spPr>
          <a:xfrm>
            <a:off x="654258" y="589775"/>
            <a:ext cx="528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组合选取优化策略</a:t>
            </a: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3188B-2033-4AED-BBAA-B1586F36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58" y="1551893"/>
            <a:ext cx="7743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7885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662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副本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65B0C6-3462-425C-AAC9-D31DF745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6849"/>
            <a:ext cx="6214533" cy="35993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686F50-A61E-4270-858D-384B148D6BD3}"/>
              </a:ext>
            </a:extLst>
          </p:cNvPr>
          <p:cNvSpPr/>
          <p:nvPr/>
        </p:nvSpPr>
        <p:spPr>
          <a:xfrm>
            <a:off x="5887155" y="2644170"/>
            <a:ext cx="3256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数据少时可以考虑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满足可用性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数据多时，浪费存储空间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解决办法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-&gt;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纠删码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608580"/>
      </p:ext>
    </p:extLst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4C45FA-7F34-4C09-A32B-EED63D808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6" y="423862"/>
            <a:ext cx="7762875" cy="5238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F873D6-EDBA-4E65-B624-9F66511EF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3" y="1629481"/>
            <a:ext cx="8970373" cy="42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33497"/>
      </p:ext>
    </p:extLst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39433B-67C9-4B2C-A317-4AE3E05C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1" y="283456"/>
            <a:ext cx="6629400" cy="714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7E6F12-CB9C-4347-AA62-91623162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9" y="1394175"/>
            <a:ext cx="7995670" cy="48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784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C0FC1DF-1E76-4E5F-AB37-14D48AEC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74" y="434593"/>
            <a:ext cx="7658100" cy="590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57B57F-97A3-4E31-897A-D2520601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7" y="1914007"/>
            <a:ext cx="8698426" cy="36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92171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8CBFBA-082E-434A-8F15-110B213D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0" y="2028135"/>
            <a:ext cx="8348057" cy="24116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777550-02D1-4062-A5FC-2578765D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0" y="379509"/>
            <a:ext cx="29337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16109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8CBFBA-082E-434A-8F15-110B213D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0" y="2028135"/>
            <a:ext cx="8348057" cy="24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34273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733C78-B3ED-B741-A882-3714B0B7F9E9}"/>
              </a:ext>
            </a:extLst>
          </p:cNvPr>
          <p:cNvSpPr txBox="1"/>
          <p:nvPr/>
        </p:nvSpPr>
        <p:spPr>
          <a:xfrm>
            <a:off x="654257" y="589775"/>
            <a:ext cx="78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纠删码一些思考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D2D282-248F-4B45-A98A-AFB4DFCF1361}"/>
              </a:ext>
            </a:extLst>
          </p:cNvPr>
          <p:cNvSpPr/>
          <p:nvPr/>
        </p:nvSpPr>
        <p:spPr>
          <a:xfrm>
            <a:off x="-180622" y="1441103"/>
            <a:ext cx="9064978" cy="5072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纠删码起源于信息论，有很久的历史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RS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编码 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1960S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开始的，目前仍是大公司主流使用的容错方式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对编码的改进，从编码计算和网络传输两个角度进行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网络传输这个更多的考虑 怎么样传输的数据较少，即数据的重复利用性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新型可编程网络设备，将一部分节点上传到网络设备上，然后由网络设备转发一小段信息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新型设备，用纠删码做容错 </a:t>
            </a:r>
            <a:r>
              <a:rPr lang="en-US" altLang="zh-CN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VS </a:t>
            </a:r>
            <a:r>
              <a:rPr lang="zh-CN" altLang="en-US" sz="2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sym typeface="Kaiti SC Regular"/>
              </a:rPr>
              <a:t>本身设备数据仍在</a:t>
            </a:r>
            <a:endParaRPr lang="en-US" altLang="zh-CN" sz="2000" kern="0" dirty="0">
              <a:solidFill>
                <a:srgbClr val="000000">
                  <a:lumMod val="85000"/>
                  <a:lumOff val="15000"/>
                </a:srgbClr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2000" kern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sym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3511957"/>
      </p:ext>
    </p:extLst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1"/>
          <p:cNvSpPr txBox="1">
            <a:spLocks noChangeArrowheads="1"/>
          </p:cNvSpPr>
          <p:nvPr/>
        </p:nvSpPr>
        <p:spPr bwMode="auto">
          <a:xfrm>
            <a:off x="-7464425" y="4954588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7E1C52-CE76-CF4D-BEB5-C75931393AFF}"/>
              </a:ext>
            </a:extLst>
          </p:cNvPr>
          <p:cNvSpPr txBox="1"/>
          <p:nvPr/>
        </p:nvSpPr>
        <p:spPr>
          <a:xfrm>
            <a:off x="2278134" y="3075057"/>
            <a:ext cx="4587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/>
              <a:t>Thanks!</a:t>
            </a:r>
            <a:r>
              <a:rPr kumimoji="1" lang="zh-CN" altLang="en-US" sz="4000" b="1" dirty="0"/>
              <a:t>   </a:t>
            </a:r>
            <a:r>
              <a:rPr kumimoji="1" lang="en-US" altLang="zh-CN" sz="4000" b="1" dirty="0"/>
              <a:t>Questions?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7355820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主题2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E0D1F83F-22F0-D546-91D8-FF7C6B24B14B}" vid="{5AF26BE8-7839-1342-A4CE-8DF56C8D06F1}"/>
    </a:ext>
  </a:extLst>
</a:theme>
</file>

<file path=ppt/theme/theme2.xml><?xml version="1.0" encoding="utf-8"?>
<a:theme xmlns:a="http://schemas.openxmlformats.org/drawingml/2006/main" name="1_主题2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E0D1F83F-22F0-D546-91D8-FF7C6B24B14B}" vid="{5AF26BE8-7839-1342-A4CE-8DF56C8D06F1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60155</TotalTime>
  <Words>1182</Words>
  <Application>Microsoft Office PowerPoint</Application>
  <PresentationFormat>全屏显示(4:3)</PresentationFormat>
  <Paragraphs>270</Paragraphs>
  <Slides>96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96</vt:i4>
      </vt:variant>
    </vt:vector>
  </HeadingPairs>
  <TitlesOfParts>
    <vt:vector size="106" baseType="lpstr">
      <vt:lpstr>KaiTi</vt:lpstr>
      <vt:lpstr>楷体</vt:lpstr>
      <vt:lpstr>Microsoft YaHei</vt:lpstr>
      <vt:lpstr>Arial</vt:lpstr>
      <vt:lpstr>Calibri</vt:lpstr>
      <vt:lpstr>Calibri Light</vt:lpstr>
      <vt:lpstr>Times New Roman</vt:lpstr>
      <vt:lpstr>Wingdings</vt:lpstr>
      <vt:lpstr>主题2</vt:lpstr>
      <vt:lpstr>1_主题2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周会总结</dc:title>
  <dc:creator>Jaycee Zhang</dc:creator>
  <cp:lastModifiedBy>罗 金飞</cp:lastModifiedBy>
  <cp:revision>1194</cp:revision>
  <cp:lastPrinted>2017-05-11T02:50:32Z</cp:lastPrinted>
  <dcterms:created xsi:type="dcterms:W3CDTF">2016-12-13T05:37:29Z</dcterms:created>
  <dcterms:modified xsi:type="dcterms:W3CDTF">2019-11-17T12:29:04Z</dcterms:modified>
</cp:coreProperties>
</file>